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88" r:id="rId3"/>
    <p:sldId id="310" r:id="rId4"/>
    <p:sldId id="312" r:id="rId5"/>
    <p:sldId id="311" r:id="rId6"/>
    <p:sldId id="293" r:id="rId7"/>
    <p:sldId id="294" r:id="rId8"/>
    <p:sldId id="313" r:id="rId9"/>
    <p:sldId id="297" r:id="rId10"/>
    <p:sldId id="298" r:id="rId11"/>
    <p:sldId id="303" r:id="rId12"/>
    <p:sldId id="304" r:id="rId13"/>
    <p:sldId id="307" r:id="rId14"/>
    <p:sldId id="305" r:id="rId15"/>
    <p:sldId id="306" r:id="rId16"/>
    <p:sldId id="309" r:id="rId17"/>
    <p:sldId id="299" r:id="rId18"/>
    <p:sldId id="300" r:id="rId19"/>
    <p:sldId id="301" r:id="rId20"/>
    <p:sldId id="302" r:id="rId21"/>
    <p:sldId id="276" r:id="rId22"/>
    <p:sldId id="285" r:id="rId23"/>
    <p:sldId id="259" r:id="rId24"/>
    <p:sldId id="292" r:id="rId25"/>
    <p:sldId id="314" r:id="rId2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>
      <p:cViewPr varScale="1">
        <p:scale>
          <a:sx n="116" d="100"/>
          <a:sy n="116" d="100"/>
        </p:scale>
        <p:origin x="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8FB87-4D6B-0F41-87F6-984601CA1F81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4ACEA-D382-3D49-82B9-0A2A3E80D81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7214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donde </a:t>
            </a:r>
            <a:r>
              <a:rPr lang="es-MX" dirty="0"/>
              <a:t>modelo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 representa la ecuación del modelo en la forma 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JXc-TeX-math-I"/>
              </a:rPr>
              <a:t>respuesta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JXc-TeX-main-R"/>
              </a:rPr>
              <a:t>∼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MJXc-TeX-math-I"/>
              </a:rPr>
              <a:t>predictoras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���������∼�����������, </a:t>
            </a:r>
            <a:r>
              <a:rPr lang="es-MX" dirty="0"/>
              <a:t>distri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 representa la distribución de probabilidad asociada con la respuesta, </a:t>
            </a:r>
            <a:r>
              <a:rPr lang="es-MX" dirty="0"/>
              <a:t>tipo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 la función link utilizada y </a:t>
            </a:r>
            <a:r>
              <a:rPr lang="es-MX" dirty="0"/>
              <a:t>data_set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 el conjunto de dato sobre el que se ajusta el modelo. En temas sucesivos veremos como especificar esta función en cada una de las situaciones experimentales planteadas.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7A621C-FBBC-BA4D-9AF9-601CAC7C9994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74384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7E7D85-79E3-081F-B0DA-E5B515CEF3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D24D9F-DCB5-5E16-C794-D824CFE56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650400-8EB6-5E8B-8F40-CE7D99781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04544E-4C61-2132-A90A-91A5AAE19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60DA1D-14C0-908B-4043-8B8661E5F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948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09F441-5B3A-3986-B3A6-7D74A4FC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A4F91B-93FA-17D2-E658-C07D73806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686536-D395-E57B-C25F-63181FE4E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90773B-C09F-1C89-0D3F-0AB161DB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3F4C3F-0A4B-AAAC-5538-EF0956B3E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81474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A3A6F47-B43C-5632-BE34-087655293A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60153B6-629A-10AD-5458-6C6FF1776C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A7274E-396C-280E-FDB6-D10AF1FE1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26E8FF-A044-0918-EE00-01BC8398E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39B6B8-0DFB-CD2F-15F0-C215AEED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7280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9CC9B-3A7D-666D-8CBE-D20303728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E878BC-F34F-53A8-D7C9-BC9DCD215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459C9A-2DB9-CE10-7EE2-2A1C04009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EE8131-F8E8-C615-5D7E-FDA16D4E0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1EB2FC-7A92-B417-FAB6-F3F2D8323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02188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A1054-1CF5-9E5B-5397-8D995B4C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F04553-9639-0CCA-7FFA-CA921C6E1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FF05BB-29FE-BF49-4EB2-A46E89ECB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8B8AD1-9FA2-DE6F-8808-FA18242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059C21-CC09-528D-B18E-54A0DFEC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8938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EF5E00-4724-7F64-AB3B-BBAFF610B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5F545D-D572-3D17-1A34-24BE97E2A2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41B6A87-5305-B22B-75D5-B00123DAD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F132B8-8877-5AB0-25B6-EACC50C7C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25D63F-C63D-D503-8A87-73F75D5A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E6A4A8-1D9D-D071-9FDF-43F19E78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1442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BDD7A-90ED-E508-2481-51C4E549F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2B8433B-3537-B5A7-DC2D-BCC2E92A6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C1F847-F589-43DD-FA79-2FB3BAB2A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99A00DD-9A81-9E47-40DE-739239C287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A53954C-7BDA-A8F5-C58D-60B8ACF5F4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C81BD66-D6E7-28CA-3748-A01C0A68B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8551D57-9AAF-0ED6-3031-2BFA2027E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C4A09BB-7649-BB4D-BE62-7D080D67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95434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BE1D9-0EE0-773E-2EFB-880B879C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961F885-5852-9147-FFDD-38D8EB14C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DE0B6F4-C941-9577-A80F-79A199FDF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17CA0C9-00F6-9707-5C9B-2FC40931D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2708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CBF94A6-9ED5-6F90-27B3-E2B73284D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7428BD6-3E3E-F69E-B4F5-537B5E91A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739605-095B-DA50-A10F-F27C92B0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3450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A7D69-93A1-F41B-63BC-205088EA1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4667C9-3B09-2EDF-39D7-78F2F4322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3EBC69-9077-20B8-1EC3-C108DD3E9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6D7D69-6AB6-6BE3-2E73-A49C2A48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70D632-4603-1E86-ABB9-6175362B5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C940EF7-92AE-7318-27D0-6D09E3898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391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E57B8-2946-4B22-91E6-815A14A82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763ED63-3098-64C1-87C6-251602C6E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3A4DE1-7D79-0757-B782-82C9279C1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0F1BF9-1E5D-77F0-D11A-89AC3835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BECB7B-F633-70D9-1AA8-65A0B0428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020E46-86D7-3845-9C46-ACEA950D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395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47A3F0A-F2BA-2188-6744-5D0C5E59F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7763E6-8702-9484-22FC-C62353805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D9C402-E325-2F05-364C-BA97D411F1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221C55-641F-E945-9492-B3B1DE78FFD9}" type="datetimeFigureOut">
              <a:rPr lang="es-ES_tradnl" smtClean="0"/>
              <a:t>20/6/24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370D34-7A8C-0885-2D50-3C4116FB9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F7D8FF-E402-C0AB-98CA-E923DBEE5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1434C1-07E6-874C-AF4B-1FCD7E77FF9F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42584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l.nist.gov/div898/handbook/eda/section3/eda356.htm" TargetMode="External"/><Relationship Id="rId2" Type="http://schemas.openxmlformats.org/officeDocument/2006/relationships/hyperlink" Target="https://www.itl.nist.gov/div898/handbook/eda/section3/eda351.htm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camilamila/limpieza" TargetMode="External"/><Relationship Id="rId2" Type="http://schemas.openxmlformats.org/officeDocument/2006/relationships/hyperlink" Target="https://epirhandbook.com/es/simple-statistical-test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ienciadedatos.net/documentos/21_friedman_test" TargetMode="External"/><Relationship Id="rId5" Type="http://schemas.openxmlformats.org/officeDocument/2006/relationships/hyperlink" Target="https://rpubs.com/PieroValles/718141" TargetMode="External"/><Relationship Id="rId4" Type="http://schemas.openxmlformats.org/officeDocument/2006/relationships/hyperlink" Target="https://rpubs.com/diegomeza/inferencia_con_R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hernanb.github.io/libro_modelos_mixtos/pac-lme4.html#funci%C3%B3n-lmer" TargetMode="External"/><Relationship Id="rId2" Type="http://schemas.openxmlformats.org/officeDocument/2006/relationships/hyperlink" Target="https://bookdown.org/dietrichson/metodos-cuantitativos/visualizaci%C3%B3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down.org/j_morales/librostat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BF4DF2C-F028-4921-9C23-41303F650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033FD96-86B5-3E84-5D0C-A4FD8231DF71}"/>
              </a:ext>
            </a:extLst>
          </p:cNvPr>
          <p:cNvSpPr txBox="1"/>
          <p:nvPr/>
        </p:nvSpPr>
        <p:spPr>
          <a:xfrm>
            <a:off x="457200" y="1598246"/>
            <a:ext cx="4412419" cy="36262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Unidad 5. Modelos lineales y Mixtos</a:t>
            </a: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4 Modelos mixtos | Modelos lineales y aditivos en ecología">
            <a:extLst>
              <a:ext uri="{FF2B5EF4-FFF2-40B4-BE49-F238E27FC236}">
                <a16:creationId xmlns:a16="http://schemas.microsoft.com/office/drawing/2014/main" id="{810FD058-E1D7-AB07-0618-0165A3CD0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6925" y="1935219"/>
            <a:ext cx="5664133" cy="404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892B7B61-D701-474B-AE8F-EA238B550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12034" y="1267063"/>
            <a:ext cx="368480" cy="519967"/>
            <a:chOff x="11512034" y="1267063"/>
            <a:chExt cx="368480" cy="519967"/>
          </a:xfrm>
          <a:solidFill>
            <a:srgbClr val="FFFFFF"/>
          </a:solidFill>
        </p:grpSpPr>
        <p:sp>
          <p:nvSpPr>
            <p:cNvPr id="1038" name="Graphic 17">
              <a:extLst>
                <a:ext uri="{FF2B5EF4-FFF2-40B4-BE49-F238E27FC236}">
                  <a16:creationId xmlns:a16="http://schemas.microsoft.com/office/drawing/2014/main" id="{B71758F4-3F46-45DA-8AC5-4E508DA0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12034" y="1267063"/>
              <a:ext cx="139037" cy="139039"/>
            </a:xfrm>
            <a:custGeom>
              <a:avLst/>
              <a:gdLst>
                <a:gd name="connsiteX0" fmla="*/ 129600 w 139037"/>
                <a:gd name="connsiteY0" fmla="*/ 60082 h 139039"/>
                <a:gd name="connsiteX1" fmla="*/ 78955 w 139037"/>
                <a:gd name="connsiteY1" fmla="*/ 60082 h 139039"/>
                <a:gd name="connsiteX2" fmla="*/ 78955 w 139037"/>
                <a:gd name="connsiteY2" fmla="*/ 9437 h 139039"/>
                <a:gd name="connsiteX3" fmla="*/ 69519 w 139037"/>
                <a:gd name="connsiteY3" fmla="*/ 0 h 139039"/>
                <a:gd name="connsiteX4" fmla="*/ 60082 w 139037"/>
                <a:gd name="connsiteY4" fmla="*/ 9437 h 139039"/>
                <a:gd name="connsiteX5" fmla="*/ 60082 w 139037"/>
                <a:gd name="connsiteY5" fmla="*/ 60082 h 139039"/>
                <a:gd name="connsiteX6" fmla="*/ 9437 w 139037"/>
                <a:gd name="connsiteY6" fmla="*/ 60082 h 139039"/>
                <a:gd name="connsiteX7" fmla="*/ 0 w 139037"/>
                <a:gd name="connsiteY7" fmla="*/ 69520 h 139039"/>
                <a:gd name="connsiteX8" fmla="*/ 9437 w 139037"/>
                <a:gd name="connsiteY8" fmla="*/ 78957 h 139039"/>
                <a:gd name="connsiteX9" fmla="*/ 60082 w 139037"/>
                <a:gd name="connsiteY9" fmla="*/ 78957 h 139039"/>
                <a:gd name="connsiteX10" fmla="*/ 60082 w 139037"/>
                <a:gd name="connsiteY10" fmla="*/ 129602 h 139039"/>
                <a:gd name="connsiteX11" fmla="*/ 69519 w 139037"/>
                <a:gd name="connsiteY11" fmla="*/ 139039 h 139039"/>
                <a:gd name="connsiteX12" fmla="*/ 78955 w 139037"/>
                <a:gd name="connsiteY12" fmla="*/ 129602 h 139039"/>
                <a:gd name="connsiteX13" fmla="*/ 78955 w 139037"/>
                <a:gd name="connsiteY13" fmla="*/ 78957 h 139039"/>
                <a:gd name="connsiteX14" fmla="*/ 129600 w 139037"/>
                <a:gd name="connsiteY14" fmla="*/ 78957 h 139039"/>
                <a:gd name="connsiteX15" fmla="*/ 139037 w 139037"/>
                <a:gd name="connsiteY15" fmla="*/ 69520 h 139039"/>
                <a:gd name="connsiteX16" fmla="*/ 129600 w 139037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7" h="139039">
                  <a:moveTo>
                    <a:pt x="129600" y="60082"/>
                  </a:moveTo>
                  <a:lnTo>
                    <a:pt x="78955" y="60082"/>
                  </a:lnTo>
                  <a:lnTo>
                    <a:pt x="78955" y="9437"/>
                  </a:lnTo>
                  <a:cubicBezTo>
                    <a:pt x="78955" y="4225"/>
                    <a:pt x="74730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7" y="139039"/>
                    <a:pt x="69519" y="139039"/>
                  </a:cubicBezTo>
                  <a:cubicBezTo>
                    <a:pt x="74730" y="139039"/>
                    <a:pt x="78955" y="134814"/>
                    <a:pt x="78955" y="129602"/>
                  </a:cubicBezTo>
                  <a:lnTo>
                    <a:pt x="78955" y="78957"/>
                  </a:lnTo>
                  <a:lnTo>
                    <a:pt x="129600" y="78957"/>
                  </a:lnTo>
                  <a:cubicBezTo>
                    <a:pt x="134812" y="78957"/>
                    <a:pt x="139037" y="74731"/>
                    <a:pt x="139037" y="69520"/>
                  </a:cubicBezTo>
                  <a:cubicBezTo>
                    <a:pt x="139037" y="64308"/>
                    <a:pt x="134812" y="60082"/>
                    <a:pt x="129600" y="60082"/>
                  </a:cubicBezTo>
                  <a:close/>
                </a:path>
              </a:pathLst>
            </a:custGeom>
            <a:grpFill/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9" name="Graphic 21">
              <a:extLst>
                <a:ext uri="{FF2B5EF4-FFF2-40B4-BE49-F238E27FC236}">
                  <a16:creationId xmlns:a16="http://schemas.microsoft.com/office/drawing/2014/main" id="{8D61482F-F3C5-4D66-8C5D-C6BBE3E12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2801" y="1659316"/>
              <a:ext cx="127713" cy="127714"/>
            </a:xfrm>
            <a:custGeom>
              <a:avLst/>
              <a:gdLst>
                <a:gd name="connsiteX0" fmla="*/ 63857 w 127713"/>
                <a:gd name="connsiteY0" fmla="*/ 18874 h 127714"/>
                <a:gd name="connsiteX1" fmla="*/ 108839 w 127713"/>
                <a:gd name="connsiteY1" fmla="*/ 63857 h 127714"/>
                <a:gd name="connsiteX2" fmla="*/ 63857 w 127713"/>
                <a:gd name="connsiteY2" fmla="*/ 108840 h 127714"/>
                <a:gd name="connsiteX3" fmla="*/ 18874 w 127713"/>
                <a:gd name="connsiteY3" fmla="*/ 63857 h 127714"/>
                <a:gd name="connsiteX4" fmla="*/ 63857 w 127713"/>
                <a:gd name="connsiteY4" fmla="*/ 18874 h 127714"/>
                <a:gd name="connsiteX5" fmla="*/ 63857 w 127713"/>
                <a:gd name="connsiteY5" fmla="*/ 0 h 127714"/>
                <a:gd name="connsiteX6" fmla="*/ 0 w 127713"/>
                <a:gd name="connsiteY6" fmla="*/ 63857 h 127714"/>
                <a:gd name="connsiteX7" fmla="*/ 63857 w 127713"/>
                <a:gd name="connsiteY7" fmla="*/ 127714 h 127714"/>
                <a:gd name="connsiteX8" fmla="*/ 127713 w 127713"/>
                <a:gd name="connsiteY8" fmla="*/ 63857 h 127714"/>
                <a:gd name="connsiteX9" fmla="*/ 63857 w 127713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4">
                  <a:moveTo>
                    <a:pt x="63857" y="18874"/>
                  </a:moveTo>
                  <a:cubicBezTo>
                    <a:pt x="88700" y="18874"/>
                    <a:pt x="108839" y="39014"/>
                    <a:pt x="108839" y="63857"/>
                  </a:cubicBezTo>
                  <a:cubicBezTo>
                    <a:pt x="108839" y="88700"/>
                    <a:pt x="88700" y="108840"/>
                    <a:pt x="63857" y="108840"/>
                  </a:cubicBezTo>
                  <a:cubicBezTo>
                    <a:pt x="39013" y="108840"/>
                    <a:pt x="18874" y="88700"/>
                    <a:pt x="18874" y="63857"/>
                  </a:cubicBezTo>
                  <a:cubicBezTo>
                    <a:pt x="18898" y="39024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grpFill/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46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34337EDB-3AA5-872A-A6A0-C5221D2A90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8911" y="100718"/>
            <a:ext cx="9454178" cy="6757282"/>
          </a:xfrm>
        </p:spPr>
      </p:pic>
    </p:spTree>
    <p:extLst>
      <p:ext uri="{BB962C8B-B14F-4D97-AF65-F5344CB8AC3E}">
        <p14:creationId xmlns:p14="http://schemas.microsoft.com/office/powerpoint/2010/main" val="225881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CD78DB-A1A2-DFA2-45AB-FF855E6F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FE386F3-D96A-9B19-F966-362AE62C0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4509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0F00F40-5C5C-4666-EC15-D262E71202D4}"/>
              </a:ext>
            </a:extLst>
          </p:cNvPr>
          <p:cNvSpPr txBox="1"/>
          <p:nvPr/>
        </p:nvSpPr>
        <p:spPr>
          <a:xfrm>
            <a:off x="0" y="2816093"/>
            <a:ext cx="4146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Utilizaremos un set de datos de: toxicidad a distintas dosis de </a:t>
            </a:r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piretroide trnas-cipemetrín en los capullos de gusano del tabaco</a:t>
            </a:r>
            <a:r>
              <a:rPr lang="es-ES_tradnl" dirty="0"/>
              <a:t> </a:t>
            </a:r>
          </a:p>
        </p:txBody>
      </p:sp>
      <p:pic>
        <p:nvPicPr>
          <p:cNvPr id="1026" name="Picture 2" descr="Manduca sexta - Wikipedia, la enciclopedia libre">
            <a:extLst>
              <a:ext uri="{FF2B5EF4-FFF2-40B4-BE49-F238E27FC236}">
                <a16:creationId xmlns:a16="http://schemas.microsoft.com/office/drawing/2014/main" id="{A3F3B2A7-BD4C-2E12-6521-157391744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45" y="4016422"/>
            <a:ext cx="3175000" cy="212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38C0754-06FF-69DD-9215-CBFD5117BCD8}"/>
              </a:ext>
            </a:extLst>
          </p:cNvPr>
          <p:cNvSpPr txBox="1"/>
          <p:nvPr/>
        </p:nvSpPr>
        <p:spPr>
          <a:xfrm>
            <a:off x="3908490" y="4707540"/>
            <a:ext cx="5480208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resistencia al tóxico en función del sexo de la polilla</a:t>
            </a:r>
            <a:endParaRPr lang="es-ES_tradnl" dirty="0"/>
          </a:p>
        </p:txBody>
      </p:sp>
      <p:pic>
        <p:nvPicPr>
          <p:cNvPr id="1028" name="Picture 4" descr="Manduca sexta - Wikipedia, la enciclopedia libre">
            <a:extLst>
              <a:ext uri="{FF2B5EF4-FFF2-40B4-BE49-F238E27FC236}">
                <a16:creationId xmlns:a16="http://schemas.microsoft.com/office/drawing/2014/main" id="{733961C0-F065-EAA4-70C9-FA194F4AC4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6241" y="2381806"/>
            <a:ext cx="40386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1437964A-E108-98BB-2170-EB3ED790F0B6}"/>
              </a:ext>
            </a:extLst>
          </p:cNvPr>
          <p:cNvSpPr txBox="1"/>
          <p:nvPr/>
        </p:nvSpPr>
        <p:spPr>
          <a:xfrm>
            <a:off x="5674092" y="5174258"/>
            <a:ext cx="1949003" cy="36933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s-MX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 panose="02000503000000020004" pitchFamily="2" charset="0"/>
              </a:rPr>
              <a:t>Determinar LD50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89735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69E25-751C-8114-2BF5-7A627696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FD4C8A-2A9E-EACB-7E5E-758F5E0D6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F75679D5-1751-77EC-D96C-77121CEED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861" y="53590"/>
            <a:ext cx="10310939" cy="686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63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4AADA-FCB6-C8CA-A412-E89188E0F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293915B-CE5A-83F3-DBB9-E6E6550B8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2358" y="0"/>
            <a:ext cx="8101801" cy="6725534"/>
          </a:xfrm>
        </p:spPr>
      </p:pic>
    </p:spTree>
    <p:extLst>
      <p:ext uri="{BB962C8B-B14F-4D97-AF65-F5344CB8AC3E}">
        <p14:creationId xmlns:p14="http://schemas.microsoft.com/office/powerpoint/2010/main" val="4229818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4E9FB-094A-7EF7-54A0-5745B3067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355"/>
            <a:ext cx="10515600" cy="1325563"/>
          </a:xfrm>
        </p:spPr>
        <p:txBody>
          <a:bodyPr/>
          <a:lstStyle/>
          <a:p>
            <a:r>
              <a:rPr lang="es-ES_tradnl" dirty="0"/>
              <a:t>Se genera un vector con la relación de insectos muertos y vivos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955A43A-9318-7828-70EB-E63D2D97F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21839"/>
            <a:ext cx="12203507" cy="4571036"/>
          </a:xfrm>
        </p:spPr>
      </p:pic>
    </p:spTree>
    <p:extLst>
      <p:ext uri="{BB962C8B-B14F-4D97-AF65-F5344CB8AC3E}">
        <p14:creationId xmlns:p14="http://schemas.microsoft.com/office/powerpoint/2010/main" val="3699130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D4DC596-E2C9-C4FD-968D-FFA990D3C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922736"/>
            <a:ext cx="12041945" cy="5937638"/>
          </a:xfr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789B39EF-FAE2-258E-10A8-584C50AA3BD9}"/>
              </a:ext>
            </a:extLst>
          </p:cNvPr>
          <p:cNvSpPr txBox="1">
            <a:spLocks/>
          </p:cNvSpPr>
          <p:nvPr/>
        </p:nvSpPr>
        <p:spPr>
          <a:xfrm>
            <a:off x="320407" y="-1714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Se genera el modelo:  </a:t>
            </a:r>
          </a:p>
        </p:txBody>
      </p:sp>
    </p:spTree>
    <p:extLst>
      <p:ext uri="{BB962C8B-B14F-4D97-AF65-F5344CB8AC3E}">
        <p14:creationId xmlns:p14="http://schemas.microsoft.com/office/powerpoint/2010/main" val="268291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32A548-8CD3-21F1-B07B-88AB993AD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08BFF1-F06A-42CE-5736-349632E36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24E938F-8B84-E3AB-9A29-06B72B94D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09" y="0"/>
            <a:ext cx="11150580" cy="6597748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F6161C9-7959-E28A-9CFE-0637C7C4AC54}"/>
              </a:ext>
            </a:extLst>
          </p:cNvPr>
          <p:cNvSpPr txBox="1"/>
          <p:nvPr/>
        </p:nvSpPr>
        <p:spPr>
          <a:xfrm>
            <a:off x="9214338" y="365125"/>
            <a:ext cx="1125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Hembras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AC8665F-2BD1-0EF2-049A-91AB72DB5ABE}"/>
              </a:ext>
            </a:extLst>
          </p:cNvPr>
          <p:cNvSpPr txBox="1"/>
          <p:nvPr/>
        </p:nvSpPr>
        <p:spPr>
          <a:xfrm>
            <a:off x="9988328" y="2585476"/>
            <a:ext cx="1125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Machos</a:t>
            </a:r>
          </a:p>
        </p:txBody>
      </p:sp>
    </p:spTree>
    <p:extLst>
      <p:ext uri="{BB962C8B-B14F-4D97-AF65-F5344CB8AC3E}">
        <p14:creationId xmlns:p14="http://schemas.microsoft.com/office/powerpoint/2010/main" val="2972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82AE91-910E-9C72-6BF4-58CC72DB8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99" y="149932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s-ES_tradnl" dirty="0"/>
              <a:t>lm4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4EDD26C-FDD1-8DBF-3B41-9AE621304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ES_tradnl" dirty="0"/>
              <a:t>Modelos lineales generalizados mixtos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D4092D4-FF54-0DE3-6E88-3301A6096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73" y="1020987"/>
            <a:ext cx="11020572" cy="615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39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5786C2-ACCB-ADDB-7A2E-88F311A5F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45FF51-7849-EF9A-EB71-D34972940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A8B200-F39B-5DE0-91C4-B096518AD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398828" cy="700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56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1ED257-EA3F-D5FE-A277-540B88591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430" y="583345"/>
            <a:ext cx="7160357" cy="4164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endParaRPr lang="en-US" sz="8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8A38A27-ED17-0E3F-7C48-F00F9B028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05" y="-1"/>
            <a:ext cx="9503561" cy="685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2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DFE4F0-D5BE-FAA5-EB90-0DB6991D7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Regresión lineal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7B85914-BE10-0700-ADFC-6DB0D1BE3AEC}"/>
              </a:ext>
            </a:extLst>
          </p:cNvPr>
          <p:cNvSpPr txBox="1"/>
          <p:nvPr/>
        </p:nvSpPr>
        <p:spPr>
          <a:xfrm>
            <a:off x="10271292" y="2371"/>
            <a:ext cx="1915631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_tradnl" dirty="0"/>
              <a:t>Modelos lineales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AA378EA-C8B8-ECAD-69FE-27EB75C3B0D7}"/>
              </a:ext>
            </a:extLst>
          </p:cNvPr>
          <p:cNvSpPr txBox="1"/>
          <p:nvPr/>
        </p:nvSpPr>
        <p:spPr>
          <a:xfrm>
            <a:off x="0" y="1690688"/>
            <a:ext cx="26478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dirty="0" err="1"/>
              <a:t>install.packages</a:t>
            </a:r>
            <a:r>
              <a:rPr lang="es-ES_tradnl" dirty="0"/>
              <a:t>("</a:t>
            </a:r>
            <a:r>
              <a:rPr lang="es-ES_tradnl" dirty="0" err="1"/>
              <a:t>broom</a:t>
            </a:r>
            <a:r>
              <a:rPr lang="es-ES_tradnl" dirty="0"/>
              <a:t>")</a:t>
            </a:r>
          </a:p>
          <a:p>
            <a:r>
              <a:rPr lang="es-ES_tradnl" dirty="0" err="1"/>
              <a:t>library</a:t>
            </a:r>
            <a:r>
              <a:rPr lang="es-ES_tradnl" dirty="0"/>
              <a:t>("</a:t>
            </a:r>
            <a:r>
              <a:rPr lang="es-ES_tradnl" dirty="0" err="1"/>
              <a:t>broom</a:t>
            </a:r>
            <a:r>
              <a:rPr lang="es-ES_tradnl" dirty="0"/>
              <a:t>", "car")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B7551A64-7248-C907-EE24-C2DEDF9B6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821" y="1319396"/>
            <a:ext cx="9544179" cy="517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81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áficas financieras en una pantalla oscura">
            <a:extLst>
              <a:ext uri="{FF2B5EF4-FFF2-40B4-BE49-F238E27FC236}">
                <a16:creationId xmlns:a16="http://schemas.microsoft.com/office/drawing/2014/main" id="{FC92E459-E255-EB0C-0F6C-007B858EBA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0000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06804BC-47C6-6842-DC73-3D12B11FC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275" y="2271449"/>
            <a:ext cx="9679449" cy="2847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comparación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6ED11E1-056A-3FF9-B12D-C9CD054E0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6" y="0"/>
            <a:ext cx="12167601" cy="330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193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6E142B3D-E1BA-FC52-F3BC-D5838D19290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70845" y="365124"/>
          <a:ext cx="8616584" cy="4410075"/>
        </p:xfrm>
        <a:graphic>
          <a:graphicData uri="http://schemas.openxmlformats.org/drawingml/2006/table">
            <a:tbl>
              <a:tblPr/>
              <a:tblGrid>
                <a:gridCol w="1292488">
                  <a:extLst>
                    <a:ext uri="{9D8B030D-6E8A-4147-A177-3AD203B41FA5}">
                      <a16:colId xmlns:a16="http://schemas.microsoft.com/office/drawing/2014/main" val="702072585"/>
                    </a:ext>
                  </a:extLst>
                </a:gridCol>
                <a:gridCol w="7324096">
                  <a:extLst>
                    <a:ext uri="{9D8B030D-6E8A-4147-A177-3AD203B41FA5}">
                      <a16:colId xmlns:a16="http://schemas.microsoft.com/office/drawing/2014/main" val="2117731514"/>
                    </a:ext>
                  </a:extLst>
                </a:gridCol>
              </a:tblGrid>
              <a:tr h="4410075">
                <a:tc>
                  <a:txBody>
                    <a:bodyPr/>
                    <a:lstStyle/>
                    <a:p>
                      <a:r>
                        <a:rPr lang="es-MX" sz="1800" i="1"/>
                        <a:t>Skewness and Kurtosis</a:t>
                      </a:r>
                      <a:endParaRPr lang="es-MX" sz="1800"/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dirty="0"/>
                        <a:t>A fundamental task in many statistical analyses is to characterize the </a:t>
                      </a:r>
                      <a:r>
                        <a:rPr lang="es-MX" sz="1800" i="1" dirty="0">
                          <a:hlinkClick r:id="rId2"/>
                        </a:rPr>
                        <a:t>location</a:t>
                      </a:r>
                      <a:r>
                        <a:rPr lang="es-MX" sz="1800" dirty="0"/>
                        <a:t> and </a:t>
                      </a:r>
                      <a:r>
                        <a:rPr lang="es-MX" sz="1800" i="1" dirty="0">
                          <a:hlinkClick r:id="rId3"/>
                        </a:rPr>
                        <a:t>variability</a:t>
                      </a:r>
                      <a:r>
                        <a:rPr lang="es-MX" sz="1800" dirty="0"/>
                        <a:t> of a data set. A further characterization of the data includes skewness and kurtosis.Skewness is a measure of symmetry, or more precisely, the lack of symmetry. A distribution, or data set, is symmetric if it looks the same to the left and right of the center point.</a:t>
                      </a:r>
                    </a:p>
                    <a:p>
                      <a:r>
                        <a:rPr lang="es-MX" sz="1800" dirty="0"/>
                        <a:t>Kurtosis is a measure of whether the data are heavy-tailed or light-tailed relative to a normal distribution. That is, data sets with high kurtosis tend to have heavy tails, or outliers. Data sets with low kurtosis tend to have light tails, or lack of outliers. A uniform distribution would be the extreme case.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4692502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F3503828-9E50-36C2-CD0A-CCFAEFB7D14B}"/>
              </a:ext>
            </a:extLst>
          </p:cNvPr>
          <p:cNvSpPr txBox="1"/>
          <p:nvPr/>
        </p:nvSpPr>
        <p:spPr>
          <a:xfrm>
            <a:off x="1470845" y="5200579"/>
            <a:ext cx="609783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modelos Lineales , modelos lineales generalizados y mixtos</a:t>
            </a:r>
          </a:p>
          <a:p>
            <a:r>
              <a:rPr lang="es-MX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librería tidy, librería broom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046488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49345D3-0F80-66AC-AAB5-8D18F9811E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54" t="10418" r="23154" b="32324"/>
          <a:stretch/>
        </p:blipFill>
        <p:spPr>
          <a:xfrm>
            <a:off x="126609" y="0"/>
            <a:ext cx="11970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95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59FAF-0B7C-18C7-ADB0-6B3AD136F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EA73D7-4F0E-4FA6-D9BF-7FB96FF19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dirty="0">
                <a:hlinkClick r:id="rId2"/>
              </a:rPr>
              <a:t>https://epirhandbook.com/es/simple-statistical-tests.html</a:t>
            </a:r>
            <a:endParaRPr lang="es-ES_tradnl" dirty="0"/>
          </a:p>
          <a:p>
            <a:endParaRPr lang="es-ES_tradnl" dirty="0"/>
          </a:p>
          <a:p>
            <a:r>
              <a:rPr lang="es-ES_tradnl" dirty="0">
                <a:hlinkClick r:id="rId3"/>
              </a:rPr>
              <a:t>https://rpubs.com/camilamila/limpieza</a:t>
            </a:r>
            <a:endParaRPr lang="es-ES_tradnl" dirty="0"/>
          </a:p>
          <a:p>
            <a:endParaRPr lang="es-ES_tradnl" dirty="0"/>
          </a:p>
          <a:p>
            <a:r>
              <a:rPr lang="es-ES_tradnl" dirty="0">
                <a:hlinkClick r:id="rId4"/>
              </a:rPr>
              <a:t>https://rpubs.com/diegomeza/inferencia_con_R</a:t>
            </a:r>
            <a:endParaRPr lang="es-ES_tradnl" dirty="0"/>
          </a:p>
          <a:p>
            <a:endParaRPr lang="es-ES_tradnl" dirty="0"/>
          </a:p>
          <a:p>
            <a:r>
              <a:rPr lang="es-ES_tradnl" dirty="0">
                <a:hlinkClick r:id="rId5"/>
              </a:rPr>
              <a:t>https://rpubs.com/PieroValles/718141</a:t>
            </a:r>
            <a:endParaRPr lang="es-ES_tradnl" dirty="0"/>
          </a:p>
          <a:p>
            <a:endParaRPr lang="es-ES_tradnl" dirty="0"/>
          </a:p>
          <a:p>
            <a:r>
              <a:rPr lang="es-MX" b="0" i="0" dirty="0">
                <a:solidFill>
                  <a:srgbClr val="555555"/>
                </a:solidFill>
                <a:effectLst/>
                <a:highlight>
                  <a:srgbClr val="FCFCFC"/>
                </a:highlight>
                <a:latin typeface="Open Sans" panose="020B0606030504020204" pitchFamily="34" charset="0"/>
              </a:rPr>
              <a:t>Test de Friedman by Joaquín Amat Rodrigo, available under a Attribution 4.0 International (CC BY 4.0) at </a:t>
            </a:r>
            <a:r>
              <a:rPr lang="es-MX" b="0" i="0" u="sng" dirty="0">
                <a:solidFill>
                  <a:srgbClr val="337AB7"/>
                </a:solidFill>
                <a:effectLst/>
                <a:highlight>
                  <a:srgbClr val="FCFCFC"/>
                </a:highlight>
                <a:latin typeface="Open Sans" panose="020B0606030504020204" pitchFamily="34" charset="0"/>
                <a:hlinkClick r:id="rId6"/>
              </a:rPr>
              <a:t>https://www.cienciadedatos.net/documentos/21_friedman_test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06603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A9D10-F234-1036-AA8F-CC3E02E7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828297-6B1F-53E2-49A9-5F5B544D7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>
                <a:hlinkClick r:id="rId2"/>
              </a:rPr>
              <a:t>https://bookdown.org/dietrichson/metodos-cuantitativos/visualizaci%C3%B3n.html</a:t>
            </a:r>
            <a:endParaRPr lang="es-ES_tradnl" dirty="0"/>
          </a:p>
          <a:p>
            <a:pPr marL="0" indent="0">
              <a:buNone/>
            </a:pPr>
            <a:r>
              <a:rPr lang="es-ES_tradnl" dirty="0">
                <a:hlinkClick r:id="rId3"/>
              </a:rPr>
              <a:t>https://fhernanb.github.io/libro_modelos_mixtos/pac-lme4.html#funci%C3%B3n-lmer</a:t>
            </a: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dirty="0">
                <a:hlinkClick r:id="rId4"/>
              </a:rPr>
              <a:t>https://bookdown.org/j_morales/librostat/</a:t>
            </a:r>
            <a:endParaRPr lang="es-ES_tradnl" dirty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dirty="0"/>
              <a:t>https://</a:t>
            </a:r>
            <a:r>
              <a:rPr lang="es-ES_tradnl" dirty="0" err="1"/>
              <a:t>fhernanb.github.io</a:t>
            </a:r>
            <a:r>
              <a:rPr lang="es-ES_tradnl" dirty="0"/>
              <a:t>/</a:t>
            </a:r>
            <a:r>
              <a:rPr lang="es-ES_tradnl" dirty="0" err="1"/>
              <a:t>libro_regresion</a:t>
            </a:r>
            <a:r>
              <a:rPr lang="es-ES_tradnl" dirty="0"/>
              <a:t>/</a:t>
            </a:r>
            <a:r>
              <a:rPr lang="es-ES_tradnl" dirty="0" err="1"/>
              <a:t>rlm.html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75553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1A68EA71-01D2-AB3C-C83A-19896982F878}"/>
              </a:ext>
            </a:extLst>
          </p:cNvPr>
          <p:cNvSpPr txBox="1"/>
          <p:nvPr/>
        </p:nvSpPr>
        <p:spPr>
          <a:xfrm>
            <a:off x="506774" y="738130"/>
            <a:ext cx="1153466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Si especificas el modelo como weight ~ height * age, esto implica lo siguiente: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height: Es un término principal en el modelo, lo que significa que el efecto de la altura sobre el peso se incluye de manera directa.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age: Es otro término principal en el modelo, lo que significa que el efecto de la edad sobre el peso se incluye de manera directa.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height:age: Este término indica la interacción entre la altura y la edad. En otras palabras, cómo la relación entre altura y peso puede cambiar dependiendo de la edad de la persona, y viceversa.</a:t>
            </a:r>
          </a:p>
          <a:p>
            <a:r>
              <a:rPr lang="es-MX" dirty="0"/>
              <a:t>En términos de expansión, height * age es equivalente a height + age + height:age. Esto significa que el modelo incluirá: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El efecto de height solo.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El efecto de age solo.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La interacción entre height y age, que captura cómo la relación entre altura y peso varía según la edad.</a:t>
            </a:r>
          </a:p>
          <a:p>
            <a:r>
              <a:rPr lang="es-MX" b="1" dirty="0"/>
              <a:t>Ejemplo de interpretación</a:t>
            </a:r>
            <a:r>
              <a:rPr lang="es-MX" dirty="0"/>
              <a:t>: Supongamos que tienes datos de varias personas con sus respectivas alturas y edades, así como sus pesos correspondientes. Al ajustar un modelo weight ~ height * age, podrías determinar cómo la altura influye en el peso, cómo la edad influye en el peso, y además, cómo la relación entre altura y peso puede ser diferente para personas de diferentes edades.</a:t>
            </a:r>
          </a:p>
          <a:p>
            <a:r>
              <a:rPr lang="es-MX" dirty="0"/>
              <a:t>En resumen, weight ~ height * age es una forma compacta y poderosa de especificar un modelo lineal que captura tanto efectos principales como interacciones entre las variables predictoras (en este caso, altura y edad) en relación con la variable de respuesta (peso).</a:t>
            </a:r>
          </a:p>
          <a:p>
            <a:r>
              <a:rPr lang="es-MX" dirty="0"/>
              <a:t>Tú</a:t>
            </a:r>
          </a:p>
        </p:txBody>
      </p:sp>
    </p:spTree>
    <p:extLst>
      <p:ext uri="{BB962C8B-B14F-4D97-AF65-F5344CB8AC3E}">
        <p14:creationId xmlns:p14="http://schemas.microsoft.com/office/powerpoint/2010/main" val="775715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56708C-160D-1AC0-3A38-4627D8E4D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571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Comandos:</a:t>
            </a:r>
            <a:br>
              <a:rPr lang="es-ES_tradnl" dirty="0"/>
            </a:br>
            <a:r>
              <a:rPr lang="es-ES_tradnl" dirty="0"/>
              <a:t>lm</a:t>
            </a:r>
            <a:br>
              <a:rPr lang="es-ES_tradnl" dirty="0"/>
            </a:br>
            <a:r>
              <a:rPr lang="es-ES_tradnl" dirty="0" err="1"/>
              <a:t>summary</a:t>
            </a:r>
            <a:r>
              <a:rPr lang="es-ES_tradnl" dirty="0"/>
              <a:t>(lm)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38F844E9-BF60-9E39-80B1-C080E96F4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3507" y="0"/>
            <a:ext cx="7233407" cy="6890217"/>
          </a:xfrm>
        </p:spPr>
      </p:pic>
    </p:spTree>
    <p:extLst>
      <p:ext uri="{BB962C8B-B14F-4D97-AF65-F5344CB8AC3E}">
        <p14:creationId xmlns:p14="http://schemas.microsoft.com/office/powerpoint/2010/main" val="2263134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C03DFD-0F5A-3F56-03E6-E2E78429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520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7496D66-32C6-0342-DEA8-43CD247E8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805" y="0"/>
            <a:ext cx="6872709" cy="3728444"/>
          </a:xfrm>
          <a:prstGeom prst="rect">
            <a:avLst/>
          </a:prstGeom>
        </p:spPr>
      </p:pic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9F914BFF-AE40-62E9-0CC9-2D519E8C8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214" y="3763304"/>
            <a:ext cx="11789330" cy="309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86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1395F-3E55-3A50-1A51-A042D50D9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91" y="-190825"/>
            <a:ext cx="10515600" cy="1325563"/>
          </a:xfrm>
        </p:spPr>
        <p:txBody>
          <a:bodyPr/>
          <a:lstStyle/>
          <a:p>
            <a:r>
              <a:rPr lang="es-ES_tradnl" dirty="0"/>
              <a:t>¿Que hace </a:t>
            </a:r>
            <a:r>
              <a:rPr lang="es-ES_tradnl" dirty="0" err="1"/>
              <a:t>broom</a:t>
            </a:r>
            <a:r>
              <a:rPr lang="es-ES_tradnl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63BF06-7DB6-67C8-B010-44E21745A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C9A75DB-FCA6-D21A-E138-A97147232094}"/>
              </a:ext>
            </a:extLst>
          </p:cNvPr>
          <p:cNvSpPr txBox="1"/>
          <p:nvPr/>
        </p:nvSpPr>
        <p:spPr>
          <a:xfrm>
            <a:off x="88136" y="1134738"/>
            <a:ext cx="1218465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MX" sz="3600" b="0" i="0" dirty="0">
                <a:solidFill>
                  <a:srgbClr val="586E75"/>
                </a:solidFill>
                <a:effectLst/>
                <a:highlight>
                  <a:srgbClr val="FDF6E3"/>
                </a:highlight>
                <a:latin typeface="SF Pro Text"/>
              </a:rPr>
              <a:t>broom: Convert Statistical Objects into Tidy Tibbles</a:t>
            </a:r>
          </a:p>
          <a:p>
            <a:pPr algn="l"/>
            <a:r>
              <a:rPr lang="es-MX" sz="3600" b="1" i="0" dirty="0">
                <a:solidFill>
                  <a:srgbClr val="595959"/>
                </a:solidFill>
                <a:effectLst/>
                <a:highlight>
                  <a:srgbClr val="FDF6E3"/>
                </a:highlight>
                <a:latin typeface="SF Pro Text"/>
              </a:rPr>
              <a:t>Description</a:t>
            </a:r>
          </a:p>
          <a:p>
            <a:pPr algn="l"/>
            <a:r>
              <a:rPr lang="es-MX" sz="3600" b="0" i="0" dirty="0">
                <a:solidFill>
                  <a:srgbClr val="586E75"/>
                </a:solidFill>
                <a:effectLst/>
                <a:highlight>
                  <a:srgbClr val="FDF6E3"/>
                </a:highlight>
                <a:latin typeface="SF Pro Text"/>
              </a:rPr>
              <a:t>Convert statistical analysis objects from R into tidy tibbles, so that they can more easily be combined, reshaped and otherwise processed with tools like dplyr, tidyr and ggplot2. The package provides three S3 generics: tidy, which summarizes a model's statistical findings such as coefficients of a regression; augment, which adds columns to the original data such as predictions, residuals and cluster assignments; and glance, which provides a one-row summary of model-level statistics.</a:t>
            </a:r>
          </a:p>
        </p:txBody>
      </p:sp>
    </p:spTree>
    <p:extLst>
      <p:ext uri="{BB962C8B-B14F-4D97-AF65-F5344CB8AC3E}">
        <p14:creationId xmlns:p14="http://schemas.microsoft.com/office/powerpoint/2010/main" val="819196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570C923-8CD7-232F-0A67-F4E629CAC7E9}"/>
              </a:ext>
            </a:extLst>
          </p:cNvPr>
          <p:cNvSpPr txBox="1"/>
          <p:nvPr/>
        </p:nvSpPr>
        <p:spPr>
          <a:xfrm>
            <a:off x="630936" y="639520"/>
            <a:ext cx="3429000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Regresión múltiple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0DB415B-61D2-6ECF-F568-30677C00E1F7}"/>
              </a:ext>
            </a:extLst>
          </p:cNvPr>
          <p:cNvSpPr txBox="1"/>
          <p:nvPr/>
        </p:nvSpPr>
        <p:spPr>
          <a:xfrm>
            <a:off x="297516" y="281972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i="1" dirty="0">
                <a:effectLst/>
              </a:rPr>
              <a:t>Datos con </a:t>
            </a:r>
            <a:r>
              <a:rPr lang="en-US" sz="2200" i="1" dirty="0" err="1">
                <a:effectLst/>
              </a:rPr>
              <a:t>varias</a:t>
            </a:r>
            <a:r>
              <a:rPr lang="en-US" sz="2200" i="1" dirty="0">
                <a:effectLst/>
              </a:rPr>
              <a:t> variables </a:t>
            </a:r>
            <a:r>
              <a:rPr lang="en-US" sz="2200" i="1" dirty="0" err="1">
                <a:effectLst/>
              </a:rPr>
              <a:t>predictoras</a:t>
            </a:r>
            <a:endParaRPr lang="en-US" sz="220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i="1" dirty="0">
                <a:effectLst/>
              </a:rPr>
              <a:t>Multiples variables </a:t>
            </a:r>
            <a:r>
              <a:rPr lang="en-US" sz="2200" i="1" dirty="0" err="1">
                <a:effectLst/>
              </a:rPr>
              <a:t>predictoras</a:t>
            </a:r>
            <a:r>
              <a:rPr lang="en-US" sz="2200" i="1" dirty="0">
                <a:effectLst/>
              </a:rPr>
              <a:t> y </a:t>
            </a:r>
            <a:r>
              <a:rPr lang="en-US" sz="2200" i="1" dirty="0" err="1">
                <a:effectLst/>
              </a:rPr>
              <a:t>una</a:t>
            </a:r>
            <a:r>
              <a:rPr lang="en-US" sz="2200" i="1" dirty="0">
                <a:effectLst/>
              </a:rPr>
              <a:t> variable de </a:t>
            </a:r>
            <a:r>
              <a:rPr lang="en-US" sz="2200" i="1" dirty="0" err="1">
                <a:effectLst/>
              </a:rPr>
              <a:t>respuesta</a:t>
            </a:r>
            <a:endParaRPr lang="en-US" sz="2200" dirty="0">
              <a:effectLst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27957CF-6100-ADB9-8E36-A971FC7E6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012" y="1749979"/>
            <a:ext cx="8728988" cy="387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4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12531-5D4D-9A72-4F7A-6130A8E7D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5F524B-7C70-F923-E69B-45AF4A19A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CD0C85E-FDB8-55DE-1124-7F8A4435F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610" y="187506"/>
            <a:ext cx="8263448" cy="667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94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73AFEE-EC84-F971-BFDB-03FA5B7C9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3A928A66-3E4C-B428-E136-1976A6AAA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845" y="471714"/>
            <a:ext cx="9816309" cy="6386286"/>
          </a:xfr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BA71651-D51D-916D-B1E5-3C078F664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141"/>
          <a:stretch/>
        </p:blipFill>
        <p:spPr>
          <a:xfrm>
            <a:off x="532610" y="0"/>
            <a:ext cx="10174514" cy="3610038"/>
          </a:xfrm>
          <a:prstGeom prst="rect">
            <a:avLst/>
          </a:prstGeom>
        </p:spPr>
      </p:pic>
      <p:sp>
        <p:nvSpPr>
          <p:cNvPr id="12" name="Marco 11">
            <a:extLst>
              <a:ext uri="{FF2B5EF4-FFF2-40B4-BE49-F238E27FC236}">
                <a16:creationId xmlns:a16="http://schemas.microsoft.com/office/drawing/2014/main" id="{549B28CB-46DB-58D2-164D-447040A62205}"/>
              </a:ext>
            </a:extLst>
          </p:cNvPr>
          <p:cNvSpPr/>
          <p:nvPr/>
        </p:nvSpPr>
        <p:spPr>
          <a:xfrm>
            <a:off x="3054995" y="4288185"/>
            <a:ext cx="1335314" cy="391885"/>
          </a:xfrm>
          <a:prstGeom prst="fram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  <p:sp>
        <p:nvSpPr>
          <p:cNvPr id="13" name="Marco 12">
            <a:extLst>
              <a:ext uri="{FF2B5EF4-FFF2-40B4-BE49-F238E27FC236}">
                <a16:creationId xmlns:a16="http://schemas.microsoft.com/office/drawing/2014/main" id="{A9AF3EA0-7B1C-8EDB-9E7F-A1B9058B480F}"/>
              </a:ext>
            </a:extLst>
          </p:cNvPr>
          <p:cNvSpPr/>
          <p:nvPr/>
        </p:nvSpPr>
        <p:spPr>
          <a:xfrm>
            <a:off x="3054995" y="3958468"/>
            <a:ext cx="1335314" cy="391885"/>
          </a:xfrm>
          <a:prstGeom prst="fram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87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1E543-20B0-10F5-6E9D-BCD70CEC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2017"/>
            <a:ext cx="10515600" cy="1325563"/>
          </a:xfrm>
        </p:spPr>
        <p:txBody>
          <a:bodyPr/>
          <a:lstStyle/>
          <a:p>
            <a:r>
              <a:rPr lang="es-ES_tradnl" dirty="0"/>
              <a:t>Modelos lineales generalizados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8A70AF-3FAA-CE78-031E-ADE196352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36" y="857682"/>
            <a:ext cx="10515600" cy="2747963"/>
          </a:xfr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Cuando tenemos variables predictoras discreta y continua que no</a:t>
            </a:r>
            <a:r>
              <a:rPr lang="es-MX" dirty="0">
                <a:solidFill>
                  <a:schemeClr val="bg1"/>
                </a:solidFill>
                <a:latin typeface="Helvetica" pitchFamily="2" charset="0"/>
              </a:rPr>
              <a:t> </a:t>
            </a:r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siguen una distribución normal</a:t>
            </a:r>
            <a:endParaRPr lang="es-MX" dirty="0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Evalúan la dependencia entre las variables predictoras y la variable</a:t>
            </a:r>
            <a:r>
              <a:rPr lang="es-MX" dirty="0">
                <a:solidFill>
                  <a:schemeClr val="bg1"/>
                </a:solidFill>
                <a:latin typeface="Helvetica" pitchFamily="2" charset="0"/>
              </a:rPr>
              <a:t> </a:t>
            </a:r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respuesta mediante una función liga o link</a:t>
            </a:r>
            <a:endParaRPr lang="es-MX" dirty="0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Cuando la variable de respuesta es Binomial, tambi en se conoce</a:t>
            </a:r>
            <a:r>
              <a:rPr lang="es-MX" dirty="0">
                <a:solidFill>
                  <a:schemeClr val="bg1"/>
                </a:solidFill>
                <a:latin typeface="Helvetica" pitchFamily="2" charset="0"/>
              </a:rPr>
              <a:t> </a:t>
            </a:r>
            <a:r>
              <a:rPr lang="es-MX" i="1" dirty="0">
                <a:solidFill>
                  <a:schemeClr val="bg1"/>
                </a:solidFill>
                <a:effectLst/>
                <a:latin typeface="Helvetica" pitchFamily="2" charset="0"/>
              </a:rPr>
              <a:t>como Regresión Logística</a:t>
            </a:r>
          </a:p>
          <a:p>
            <a:endParaRPr lang="es-MX" dirty="0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endParaRPr lang="es-ES_trad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2575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901</Words>
  <Application>Microsoft Macintosh PowerPoint</Application>
  <PresentationFormat>Panorámica</PresentationFormat>
  <Paragraphs>60</Paragraphs>
  <Slides>25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5" baseType="lpstr">
      <vt:lpstr>Aptos</vt:lpstr>
      <vt:lpstr>Aptos Display</vt:lpstr>
      <vt:lpstr>Arial</vt:lpstr>
      <vt:lpstr>Helvetica</vt:lpstr>
      <vt:lpstr>Helvetica Neue</vt:lpstr>
      <vt:lpstr>MJXc-TeX-main-R</vt:lpstr>
      <vt:lpstr>MJXc-TeX-math-I</vt:lpstr>
      <vt:lpstr>Open Sans</vt:lpstr>
      <vt:lpstr>SF Pro Text</vt:lpstr>
      <vt:lpstr>Tema de Office</vt:lpstr>
      <vt:lpstr>Presentación de PowerPoint</vt:lpstr>
      <vt:lpstr>Regresión lineal</vt:lpstr>
      <vt:lpstr>Comandos: lm summary(lm)</vt:lpstr>
      <vt:lpstr>Presentación de PowerPoint</vt:lpstr>
      <vt:lpstr>¿Que hace broom?</vt:lpstr>
      <vt:lpstr>Presentación de PowerPoint</vt:lpstr>
      <vt:lpstr>Presentación de PowerPoint</vt:lpstr>
      <vt:lpstr>Presentación de PowerPoint</vt:lpstr>
      <vt:lpstr>Modelos lineales generalizados</vt:lpstr>
      <vt:lpstr>Presentación de PowerPoint</vt:lpstr>
      <vt:lpstr>Presentación de PowerPoint</vt:lpstr>
      <vt:lpstr>Presentación de PowerPoint</vt:lpstr>
      <vt:lpstr>Presentación de PowerPoint</vt:lpstr>
      <vt:lpstr>Se genera un vector con la relación de insectos muertos y vivos</vt:lpstr>
      <vt:lpstr>Presentación de PowerPoint</vt:lpstr>
      <vt:lpstr>Presentación de PowerPoint</vt:lpstr>
      <vt:lpstr>Modelos lineales generalizados mixtos</vt:lpstr>
      <vt:lpstr>Presentación de PowerPoint</vt:lpstr>
      <vt:lpstr>Presentación de PowerPoint</vt:lpstr>
      <vt:lpstr>comparación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Hector Salgado ortiz</dc:creator>
  <cp:lastModifiedBy>Hector</cp:lastModifiedBy>
  <cp:revision>6</cp:revision>
  <dcterms:created xsi:type="dcterms:W3CDTF">2024-04-12T21:52:51Z</dcterms:created>
  <dcterms:modified xsi:type="dcterms:W3CDTF">2024-06-21T00:40:02Z</dcterms:modified>
</cp:coreProperties>
</file>

<file path=docProps/thumbnail.jpeg>
</file>